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17"/>
  </p:notesMasterIdLst>
  <p:sldIdLst>
    <p:sldId id="256" r:id="rId3"/>
    <p:sldId id="262" r:id="rId4"/>
    <p:sldId id="263" r:id="rId5"/>
    <p:sldId id="265" r:id="rId6"/>
    <p:sldId id="266" r:id="rId7"/>
    <p:sldId id="267" r:id="rId8"/>
    <p:sldId id="268" r:id="rId9"/>
    <p:sldId id="264" r:id="rId10"/>
    <p:sldId id="269" r:id="rId11"/>
    <p:sldId id="270" r:id="rId12"/>
    <p:sldId id="258" r:id="rId13"/>
    <p:sldId id="271" r:id="rId14"/>
    <p:sldId id="272" r:id="rId15"/>
    <p:sldId id="260" r:id="rId16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Objects="1" showGuides="1">
      <p:cViewPr varScale="1">
        <p:scale>
          <a:sx n="130" d="100"/>
          <a:sy n="130" d="100"/>
        </p:scale>
        <p:origin x="936" y="132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02/06/2017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198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33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97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74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42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939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30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43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94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31 May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31 May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The Virtual Reality Design Review Application 2.0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Application Functionality Demands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91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7: Storing and restoring annotations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enable annotation to persist between sessions, they should be saved, either periodically or when the user exits the application, and then restored when that design review is continued at a later time. This can be done is several ways, </a:t>
            </a:r>
            <a:r>
              <a:rPr lang="en-GB" dirty="0" err="1"/>
              <a:t>e.g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Store annotations in the model file itself (not advisable)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Store annotations in a separate file (</a:t>
            </a:r>
            <a:r>
              <a:rPr lang="en-GB" dirty="0" err="1"/>
              <a:t>e.g</a:t>
            </a:r>
            <a:r>
              <a:rPr lang="en-GB" dirty="0"/>
              <a:t> a JSON file)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Store annotation in a database (the most robust, but also the most complex).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Of these I recommend the 2</a:t>
            </a:r>
            <a:r>
              <a:rPr lang="en-GB" baseline="30000" dirty="0"/>
              <a:t>nd</a:t>
            </a:r>
            <a:r>
              <a:rPr lang="en-GB" dirty="0"/>
              <a:t> option. </a:t>
            </a:r>
          </a:p>
          <a:p>
            <a:pPr marL="0" indent="0">
              <a:buNone/>
            </a:pPr>
            <a:r>
              <a:rPr lang="en-GB" dirty="0"/>
              <a:t>The development of this can take place in two phases: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Only save the file locally, </a:t>
            </a:r>
            <a:r>
              <a:rPr lang="en-GB" dirty="0" err="1"/>
              <a:t>e.g</a:t>
            </a:r>
            <a:r>
              <a:rPr lang="en-GB" dirty="0"/>
              <a:t> in the same folder were the model is located. When is continued search for this file.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Store the file on a web server (“in the cloud”). A more convenient and robust option with a lower chance of annotation-file-conflict. </a:t>
            </a:r>
          </a:p>
          <a:p>
            <a:pPr marL="0" indent="0">
              <a:buNone/>
            </a:pPr>
            <a:r>
              <a:rPr lang="en-GB" dirty="0"/>
              <a:t>Estimated development time for option 2: 3 + 4* days. *depends on </a:t>
            </a:r>
            <a:r>
              <a:rPr lang="en-GB" dirty="0" err="1"/>
              <a:t>Func</a:t>
            </a:r>
            <a:r>
              <a:rPr lang="en-GB" dirty="0"/>
              <a:t> 6.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95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8: Expose annotation to other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To application could make the annotations accessible outside the model, so a designer or approval engineer don’t have to enter the model to read (or edit) the annotations. There are three primary approaches to implement this: </a:t>
            </a:r>
          </a:p>
          <a:p>
            <a:r>
              <a:rPr lang="en-GB" sz="1400" dirty="0"/>
              <a:t>Generate and export an annotation list to file (e.g. txt, doc(x), pdf or </a:t>
            </a:r>
            <a:r>
              <a:rPr lang="en-GB" sz="1400" dirty="0" err="1"/>
              <a:t>xls</a:t>
            </a:r>
            <a:r>
              <a:rPr lang="en-GB" sz="1400" dirty="0"/>
              <a:t>/csv)</a:t>
            </a:r>
          </a:p>
          <a:p>
            <a:pPr lvl="1"/>
            <a:r>
              <a:rPr lang="en-GB" sz="1400" dirty="0"/>
              <a:t>Relatively simple, but read-only.</a:t>
            </a:r>
          </a:p>
          <a:p>
            <a:r>
              <a:rPr lang="en-GB" sz="1400" dirty="0"/>
              <a:t>Create a web-application where annotations can be viewed and edited (</a:t>
            </a:r>
            <a:r>
              <a:rPr lang="en-GB" sz="1400" dirty="0" err="1"/>
              <a:t>e.g</a:t>
            </a:r>
            <a:r>
              <a:rPr lang="en-GB" sz="1400" dirty="0"/>
              <a:t> in a </a:t>
            </a:r>
            <a:r>
              <a:rPr lang="en-GB" sz="1400" dirty="0" err="1"/>
              <a:t>scrumboard</a:t>
            </a:r>
            <a:r>
              <a:rPr lang="en-GB" sz="1400" dirty="0"/>
              <a:t> or an issue tracker)</a:t>
            </a:r>
          </a:p>
          <a:p>
            <a:pPr lvl="1"/>
            <a:r>
              <a:rPr lang="en-GB" sz="1400" dirty="0"/>
              <a:t>This enables annotations to be written/filled in outside of the application</a:t>
            </a:r>
          </a:p>
          <a:p>
            <a:pPr lvl="1"/>
            <a:r>
              <a:rPr lang="en-GB" sz="1400" dirty="0"/>
              <a:t>Much more time demanding to implement than the former.</a:t>
            </a:r>
          </a:p>
          <a:p>
            <a:r>
              <a:rPr lang="en-GB" sz="1400" dirty="0"/>
              <a:t>Interface with an existing web-application system (</a:t>
            </a:r>
            <a:r>
              <a:rPr lang="en-GB" sz="1400" dirty="0" err="1"/>
              <a:t>e.g</a:t>
            </a:r>
            <a:r>
              <a:rPr lang="en-GB" sz="1400" dirty="0"/>
              <a:t> Jira or Confluence)</a:t>
            </a:r>
          </a:p>
          <a:p>
            <a:pPr lvl="1"/>
            <a:r>
              <a:rPr lang="en-GB" sz="1400" dirty="0"/>
              <a:t>I don’t know the difficulties of this, but probably as time demanding as the former.	</a:t>
            </a:r>
          </a:p>
          <a:p>
            <a:pPr marL="198000" lvl="1" indent="0">
              <a:buNone/>
            </a:pPr>
            <a:endParaRPr lang="en-GB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8: Expose annotation to other platforms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8000">
              <a:buNone/>
            </a:pPr>
            <a:r>
              <a:rPr lang="en-GB" dirty="0"/>
              <a:t>Note that with a JSONs-stored-online-solution (see previous slide), we might be able to create some simple interfacing with the JSON files, which would allow the same functionality as mentioned in option 2. </a:t>
            </a:r>
          </a:p>
          <a:p>
            <a:pPr marL="0" indent="-18000">
              <a:buNone/>
            </a:pPr>
            <a:r>
              <a:rPr lang="en-GB" dirty="0"/>
              <a:t>Estimated development times: 2 days (to .txt or csv), 5-? days (to doc or pdf)</a:t>
            </a:r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solution can at the minimum simply be to edit the JSON files directly online using a terminal (</a:t>
            </a:r>
            <a:r>
              <a:rPr lang="en-GB" dirty="0" err="1"/>
              <a:t>e.g</a:t>
            </a:r>
            <a:r>
              <a:rPr lang="en-GB" dirty="0"/>
              <a:t> </a:t>
            </a:r>
            <a:r>
              <a:rPr lang="en-GB" dirty="0" err="1"/>
              <a:t>ssh</a:t>
            </a:r>
            <a:r>
              <a:rPr lang="en-GB" dirty="0"/>
              <a:t> + vim) (0 days dev time) to a simple JSON-to-HTML and HTML-to-JSON converter (3-5 days), to a </a:t>
            </a:r>
            <a:r>
              <a:rPr lang="en-GB" dirty="0" err="1"/>
              <a:t>fullblown</a:t>
            </a:r>
            <a:r>
              <a:rPr lang="en-GB" dirty="0"/>
              <a:t> web application (14 days++).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235115"/>
              </p:ext>
            </p:extLst>
          </p:nvPr>
        </p:nvGraphicFramePr>
        <p:xfrm>
          <a:off x="250825" y="2564904"/>
          <a:ext cx="86416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7816">
                  <a:extLst>
                    <a:ext uri="{9D8B030D-6E8A-4147-A177-3AD203B41FA5}">
                      <a16:colId xmlns:a16="http://schemas.microsoft.com/office/drawing/2014/main" val="293628403"/>
                    </a:ext>
                  </a:extLst>
                </a:gridCol>
                <a:gridCol w="2296920">
                  <a:extLst>
                    <a:ext uri="{9D8B030D-6E8A-4147-A177-3AD203B41FA5}">
                      <a16:colId xmlns:a16="http://schemas.microsoft.com/office/drawing/2014/main" val="1198637643"/>
                    </a:ext>
                  </a:extLst>
                </a:gridCol>
                <a:gridCol w="2296920">
                  <a:extLst>
                    <a:ext uri="{9D8B030D-6E8A-4147-A177-3AD203B41FA5}">
                      <a16:colId xmlns:a16="http://schemas.microsoft.com/office/drawing/2014/main" val="2348894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Est. dev.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6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Convert annotation to .txt or .</a:t>
                      </a:r>
                      <a:r>
                        <a:rPr lang="en-GB" sz="1400" dirty="0" err="1"/>
                        <a:t>cvs</a:t>
                      </a:r>
                      <a:r>
                        <a:rPr lang="en-GB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43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Convert annotations to .doc or .pdf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More complex</a:t>
                      </a:r>
                      <a:r>
                        <a:rPr lang="en-GB" sz="1400" baseline="0" dirty="0"/>
                        <a:t> formats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67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Utilize the online</a:t>
                      </a:r>
                      <a:r>
                        <a:rPr lang="en-GB" sz="1400" baseline="0" dirty="0"/>
                        <a:t> JSON files in a web app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r>
                        <a:rPr lang="en-GB" sz="1400" baseline="0" dirty="0"/>
                        <a:t> days++*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Depends on </a:t>
                      </a:r>
                      <a:r>
                        <a:rPr lang="en-GB" sz="1400" dirty="0" err="1"/>
                        <a:t>func</a:t>
                      </a:r>
                      <a:r>
                        <a:rPr lang="en-GB" sz="1400" dirty="0"/>
                        <a:t> 7.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91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49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Allocating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Lets recap the time requirements: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My estimated number of development days: 20.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355776"/>
              </p:ext>
            </p:extLst>
          </p:nvPr>
        </p:nvGraphicFramePr>
        <p:xfrm>
          <a:off x="255547" y="1700808"/>
          <a:ext cx="7556812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40">
                  <a:extLst>
                    <a:ext uri="{9D8B030D-6E8A-4147-A177-3AD203B41FA5}">
                      <a16:colId xmlns:a16="http://schemas.microsoft.com/office/drawing/2014/main" val="698721497"/>
                    </a:ext>
                  </a:extLst>
                </a:gridCol>
                <a:gridCol w="3380466">
                  <a:extLst>
                    <a:ext uri="{9D8B030D-6E8A-4147-A177-3AD203B41FA5}">
                      <a16:colId xmlns:a16="http://schemas.microsoft.com/office/drawing/2014/main" val="1140912303"/>
                    </a:ext>
                  </a:extLst>
                </a:gridCol>
                <a:gridCol w="1889203">
                  <a:extLst>
                    <a:ext uri="{9D8B030D-6E8A-4147-A177-3AD203B41FA5}">
                      <a16:colId xmlns:a16="http://schemas.microsoft.com/office/drawing/2014/main" val="3411315115"/>
                    </a:ext>
                  </a:extLst>
                </a:gridCol>
                <a:gridCol w="1889203">
                  <a:extLst>
                    <a:ext uri="{9D8B030D-6E8A-4147-A177-3AD203B41FA5}">
                      <a16:colId xmlns:a16="http://schemas.microsoft.com/office/drawing/2014/main" val="708114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Est.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Selecting and loading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4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48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Saving</a:t>
                      </a:r>
                      <a:r>
                        <a:rPr lang="en-GB" sz="1600" baseline="0" dirty="0"/>
                        <a:t> and loading annotations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 + 4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352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Exposing</a:t>
                      </a:r>
                      <a:r>
                        <a:rPr lang="en-GB" sz="1600" baseline="0" dirty="0"/>
                        <a:t> annotations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2/6</a:t>
                      </a:r>
                      <a:r>
                        <a:rPr lang="en-GB" sz="1600" baseline="0" dirty="0"/>
                        <a:t> days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24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=</a:t>
                      </a:r>
                      <a:r>
                        <a:rPr lang="en-GB" sz="1600" baseline="0" dirty="0"/>
                        <a:t> 20 – 29 days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49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6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Andreas Oven Aalsaunet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andreas.aalsaunet@gmail.com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+47 913 73 741</a:t>
            </a:r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 goal for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Modernize and digitalize the design review workflow</a:t>
            </a:r>
          </a:p>
          <a:p>
            <a:r>
              <a:rPr lang="en-GB" dirty="0"/>
              <a:t>Make information more organised by having it present directly in a 3D model</a:t>
            </a:r>
          </a:p>
          <a:p>
            <a:r>
              <a:rPr lang="en-GB" dirty="0"/>
              <a:t>Improve collaboration and communication between designer and approval engineer</a:t>
            </a:r>
          </a:p>
          <a:p>
            <a:pPr lvl="1"/>
            <a:r>
              <a:rPr lang="en-GB" dirty="0" err="1"/>
              <a:t>E.g</a:t>
            </a:r>
            <a:r>
              <a:rPr lang="en-GB" dirty="0"/>
              <a:t> by showing them areas of attention in the model during a virtual design review meeting</a:t>
            </a:r>
          </a:p>
          <a:p>
            <a:r>
              <a:rPr lang="en-GB" dirty="0"/>
              <a:t>Keep a history of all the changes made to the design and the 3D model</a:t>
            </a:r>
          </a:p>
          <a:p>
            <a:r>
              <a:rPr lang="en-GB" dirty="0"/>
              <a:t>Make the work done during the design phase more accessible during surveys</a:t>
            </a:r>
          </a:p>
          <a:p>
            <a:r>
              <a:rPr lang="en-GB" dirty="0"/>
              <a:t>Improve 3D perception and interaction with virtual reality- and gesture recognition technology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To enable this, support for several functional areas need to be added.</a:t>
            </a:r>
          </a:p>
          <a:p>
            <a:pPr marL="0" indent="0">
              <a:buNone/>
            </a:pPr>
            <a:r>
              <a:rPr lang="en-GB" dirty="0"/>
              <a:t>We are here to discuss which to prioritize.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63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1: Navigate a 3D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313063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navigate the 3D model in a first-person view using either mouse and keyboard or gestures.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41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2: Create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745111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create annotations, which can store information related to the annotations position or the object it is attached to.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user should be able to create either “point-annotations” or “object-annotation”.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436097" y="1268414"/>
            <a:ext cx="3456384" cy="222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436097" y="3630614"/>
            <a:ext cx="3457946" cy="2096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985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3: Edit annotations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89127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edit the annotations. This should include writing an associated text and setting a priority. The priority should be indicated by colouring the annotation differently.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Although somewhat impractical, edits of annotations should also be possible by only using gestures.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853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4: Enable several options through a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177159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select between several options related to how the applications functions. </a:t>
            </a:r>
          </a:p>
          <a:p>
            <a:pPr marL="0" indent="0">
              <a:buNone/>
            </a:pPr>
            <a:r>
              <a:rPr lang="en-GB" dirty="0"/>
              <a:t>Examples of options includes:</a:t>
            </a:r>
          </a:p>
          <a:p>
            <a:r>
              <a:rPr lang="en-GB" dirty="0"/>
              <a:t>Choosing between having separate gesture for movement along the x-, y- and z-axis, or having this combined in one gesture.</a:t>
            </a:r>
          </a:p>
          <a:p>
            <a:r>
              <a:rPr lang="en-GB" dirty="0"/>
              <a:t>Annotation visibility levels</a:t>
            </a:r>
          </a:p>
          <a:p>
            <a:r>
              <a:rPr lang="en-GB" dirty="0"/>
              <a:t>Temporary disable gestures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7234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recaps the functionality that was added during the master’s thesis and, in short, enables a user to move around a 3D model and create basic annotations.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However, to reach our end goal – outlined in our introductory slide – a lot more functionality is needed. In short we need:</a:t>
            </a:r>
          </a:p>
          <a:p>
            <a:r>
              <a:rPr lang="en-GB" dirty="0"/>
              <a:t>To be able to select the 3D model we want to use. </a:t>
            </a:r>
          </a:p>
          <a:p>
            <a:r>
              <a:rPr lang="en-GB" dirty="0"/>
              <a:t>Host a meeting in this model, which enables other users to join the review*.</a:t>
            </a:r>
          </a:p>
          <a:p>
            <a:r>
              <a:rPr lang="en-GB" dirty="0"/>
              <a:t>Annotations to persist between sessions/meetings* (a save and load mechanism)</a:t>
            </a:r>
          </a:p>
          <a:p>
            <a:r>
              <a:rPr lang="en-GB" dirty="0"/>
              <a:t>Expose the annotations in other formats as well (</a:t>
            </a:r>
            <a:r>
              <a:rPr lang="en-GB" dirty="0" err="1"/>
              <a:t>e.g</a:t>
            </a:r>
            <a:r>
              <a:rPr lang="en-GB" dirty="0"/>
              <a:t> export a list of annotations to a pdf- or doc file).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200" dirty="0"/>
              <a:t>*Note that we differentiate between “review” and “session/meetings”. Here review refers to an initiated instance of a review on a model, while session and meeting both refer to the finite time where the review is </a:t>
            </a:r>
            <a:r>
              <a:rPr lang="en-GB" sz="1200" i="1" dirty="0"/>
              <a:t>active</a:t>
            </a:r>
            <a:r>
              <a:rPr lang="en-GB" sz="1200" dirty="0"/>
              <a:t> (</a:t>
            </a:r>
            <a:r>
              <a:rPr lang="en-GB" sz="1200" dirty="0" err="1"/>
              <a:t>i.e</a:t>
            </a:r>
            <a:r>
              <a:rPr lang="en-GB" sz="1200" dirty="0"/>
              <a:t> when people are loaded into the model).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84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5: Selecting the 3D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user should be able to specify what model he or she would like to host design review in. This should be done by </a:t>
            </a:r>
            <a:r>
              <a:rPr lang="en-GB" dirty="0" err="1"/>
              <a:t>e.g</a:t>
            </a:r>
            <a:r>
              <a:rPr lang="en-GB" dirty="0"/>
              <a:t> a file browser where the model is selected.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Once a model is selected, and a design review is created for that model, the session can be started by pressing “Start Session”.</a:t>
            </a:r>
          </a:p>
          <a:p>
            <a:pPr marL="0" indent="0">
              <a:buNone/>
            </a:pPr>
            <a:r>
              <a:rPr lang="en-GB" dirty="0"/>
              <a:t>I’ve done some of this already, but some things remain (</a:t>
            </a:r>
            <a:r>
              <a:rPr lang="en-GB" dirty="0" err="1"/>
              <a:t>e.g</a:t>
            </a:r>
            <a:r>
              <a:rPr lang="en-GB" dirty="0"/>
              <a:t> handling models with more than 65 000 vertices).</a:t>
            </a:r>
          </a:p>
          <a:p>
            <a:pPr marL="0" indent="0">
              <a:buNone/>
            </a:pPr>
            <a:r>
              <a:rPr lang="en-GB" dirty="0">
                <a:solidFill>
                  <a:srgbClr val="009FDA"/>
                </a:solidFill>
              </a:rPr>
              <a:t>Partially implemented!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040774"/>
            <a:ext cx="3888433" cy="2430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3606750"/>
            <a:ext cx="3883433" cy="24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6: Enabling multiple users in a meeting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Several users should be allowed to enter a design review. These design review participants should be able to interact with the model, see representations of each other and see each other’s actions.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enable multiple users to be present in the 3D model we need some network functionality. We can either host the sessions on a dedicated server, or use peer-to-peer- technology, where the host’s computer acts as the server. </a:t>
            </a:r>
          </a:p>
          <a:p>
            <a:pPr marL="0" indent="0">
              <a:buNone/>
            </a:pPr>
            <a:r>
              <a:rPr lang="en-GB" dirty="0"/>
              <a:t>The latter is arguably the best to start with as it doesn’t require us to have the application running on a server, and having a dedicated server environment for it.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Estimated development time (one developer): 10 days.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437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639</TotalTime>
  <Words>1294</Words>
  <Application>Microsoft Office PowerPoint</Application>
  <PresentationFormat>On-screen Show (4:3)</PresentationFormat>
  <Paragraphs>167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The Virtual Reality Design Review Application 2.0</vt:lpstr>
      <vt:lpstr>The end goal for the Application</vt:lpstr>
      <vt:lpstr>Functionality 1: Navigate a 3D model</vt:lpstr>
      <vt:lpstr>Functionality 2: Create annotation</vt:lpstr>
      <vt:lpstr>Functionality 3: Edit annotations </vt:lpstr>
      <vt:lpstr>Functionality 4: Enable several options through a menu</vt:lpstr>
      <vt:lpstr>The way forward</vt:lpstr>
      <vt:lpstr>Functionality 5: Selecting the 3D model</vt:lpstr>
      <vt:lpstr>Functionality 6: Enabling multiple users in a meeting</vt:lpstr>
      <vt:lpstr>Functionality 7: Storing and restoring annotations </vt:lpstr>
      <vt:lpstr>Functionality 8: Expose annotation to other platforms</vt:lpstr>
      <vt:lpstr>Functionality 8: Expose annotation to other platforms cont.</vt:lpstr>
      <vt:lpstr>Allocating time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 Design Review Application</dc:title>
  <dc:creator>Aalsaunet, Andreas Oven</dc:creator>
  <cp:lastModifiedBy>Aalsaunet, Andreas Oven</cp:lastModifiedBy>
  <cp:revision>98</cp:revision>
  <dcterms:created xsi:type="dcterms:W3CDTF">2017-05-29T12:42:31Z</dcterms:created>
  <dcterms:modified xsi:type="dcterms:W3CDTF">2017-06-02T14:34:14Z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42886</vt:lpwstr>
  </property>
  <property fmtid="{D5CDD505-2E9C-101B-9397-08002B2CF9AE}" pid="12" name="sdDocumentDateFormat">
    <vt:lpwstr>en-GB:dd MMMM yyyy</vt:lpwstr>
  </property>
</Properties>
</file>